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3-L04-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Growing Meat Without the Animal</a:t>
            </a:r>
          </a:p>
          <a:p>
            <a:pPr algn="ctr">
              <a:defRPr sz="1500" i="1">
                <a:solidFill>
                  <a:srgbClr val="1A1A2E"/>
                </a:solidFill>
              </a:defRPr>
            </a:pPr>
            <a:r>
              <a:t>Optimizing Cultured Meat Bioreactor Systems from Cell to Steak</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HS-LS1-2, HS-ETS1-3</a:t>
            </a:r>
          </a:p>
          <a:p>
            <a:pPr algn="r">
              <a:defRPr sz="1200">
                <a:solidFill>
                  <a:srgbClr val="1A1A2E"/>
                </a:solidFill>
              </a:defRPr>
            </a:pPr>
            <a:r>
              <a:t>9th Grade — Level 3: Biotech</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Build an optimization model for cultured meat production that balances cell growth, nutrient efficiency, and product quality across a bioreactor system</a:t>
            </a:r>
          </a:p>
          <a:p>
            <a:pPr>
              <a:spcBef>
                <a:spcPts val="800"/>
              </a:spcBef>
              <a:defRPr sz="1600">
                <a:solidFill>
                  <a:srgbClr val="1A1A2E"/>
                </a:solidFill>
              </a:defRPr>
            </a:pPr>
            <a:r>
              <a:t>  *  Analyze how bioreactor conditions (temperature, oxygen, nutrients) interact to determine cell proliferation rate, tissue quality, and production cost</a:t>
            </a:r>
          </a:p>
          <a:p>
            <a:pPr>
              <a:spcBef>
                <a:spcPts val="800"/>
              </a:spcBef>
              <a:defRPr sz="1600">
                <a:solidFill>
                  <a:srgbClr val="1A1A2E"/>
                </a:solidFill>
              </a:defRPr>
            </a:pPr>
            <a:r>
              <a:t>  *  Optimize multiple competing parameters simultaneously to achieve viable commercial-scale cultured meat production</a:t>
            </a:r>
          </a:p>
          <a:p>
            <a:pPr>
              <a:spcBef>
                <a:spcPts val="800"/>
              </a:spcBef>
              <a:defRPr sz="1600">
                <a:solidFill>
                  <a:srgbClr val="1A1A2E"/>
                </a:solidFill>
              </a:defRPr>
            </a:pPr>
            <a:r>
              <a:t>  *  Evaluate the trade-offs between production cost, texture quality, and environmental sustainability in cellular agriculture</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Cellular Agriculture</a:t>
            </a:r>
          </a:p>
          <a:p>
            <a:pPr>
              <a:defRPr sz="1300" i="1">
                <a:solidFill>
                  <a:srgbClr val="1A1A2E"/>
                </a:solidFill>
              </a:defRPr>
            </a:pPr>
            <a:r>
              <a:t>     The production of animal products — meat, dairy, leather — directly from cell cultures rather than from whole animals, using techniques borrowed from tissue engineering and bioprocessing</a:t>
            </a:r>
          </a:p>
          <a:p>
            <a:pPr>
              <a:spcBef>
                <a:spcPts val="800"/>
              </a:spcBef>
              <a:defRPr sz="1500" b="1">
                <a:solidFill>
                  <a:srgbClr val="0D1B2A"/>
                </a:solidFill>
              </a:defRPr>
            </a:pPr>
            <a:r>
              <a:t>  Bioreactor</a:t>
            </a:r>
          </a:p>
          <a:p>
            <a:pPr>
              <a:defRPr sz="1300" i="1">
                <a:solidFill>
                  <a:srgbClr val="1A1A2E"/>
                </a:solidFill>
              </a:defRPr>
            </a:pPr>
            <a:r>
              <a:t>     A controlled vessel that maintains optimal conditions for cell growth — temperature, pH, oxygen, nutrients — while removing waste products and providing mechanical stimulation for tissue development at industrial scale</a:t>
            </a:r>
          </a:p>
          <a:p>
            <a:pPr>
              <a:spcBef>
                <a:spcPts val="800"/>
              </a:spcBef>
              <a:defRPr sz="1500" b="1">
                <a:solidFill>
                  <a:srgbClr val="0D1B2A"/>
                </a:solidFill>
              </a:defRPr>
            </a:pPr>
            <a:r>
              <a:t>  Scaffold</a:t>
            </a:r>
          </a:p>
          <a:p>
            <a:pPr>
              <a:defRPr sz="1300" i="1">
                <a:solidFill>
                  <a:srgbClr val="1A1A2E"/>
                </a:solidFill>
              </a:defRPr>
            </a:pPr>
            <a:r>
              <a:t>     A three-dimensional structural framework (made from plant proteins, hydrogels, or decellularized tissue) that provides physical support for muscle cells to attach, align, and develop the fibrous texture characteristic of real meat</a:t>
            </a:r>
          </a:p>
          <a:p>
            <a:pPr>
              <a:spcBef>
                <a:spcPts val="800"/>
              </a:spcBef>
              <a:defRPr sz="1500" b="1">
                <a:solidFill>
                  <a:srgbClr val="0D1B2A"/>
                </a:solidFill>
              </a:defRPr>
            </a:pPr>
            <a:r>
              <a:t>  Growth Factor</a:t>
            </a:r>
          </a:p>
          <a:p>
            <a:pPr>
              <a:defRPr sz="1300" i="1">
                <a:solidFill>
                  <a:srgbClr val="1A1A2E"/>
                </a:solidFill>
              </a:defRPr>
            </a:pPr>
            <a:r>
              <a:t>     Signaling proteins (like FGF2, TGF-beta, and IGF-1) added to the nutrient medium that instruct cells to proliferate, differentiate into muscle fibers, or organize into tissue — the most expensive component of cultured meat production</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Can we grow a steak in a lab that tastes, feels, and costs the same as one from a cow — and should we?</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Optimizing Cultured Meat Bioreactor Systems from Cell to Steak. Today we'll build a MODEL to discover the answer!</a:t>
            </a:r>
          </a:p>
        </p:txBody>
      </p:sp>
      <p:pic>
        <p:nvPicPr>
          <p:cNvPr id="8" name="Picture 7" descr="G09L3-L04-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3-L04-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Cell Growth Rate</a:t>
            </a:r>
          </a:p>
          <a:p>
            <a:pPr>
              <a:spcBef>
                <a:spcPts val="600"/>
              </a:spcBef>
              <a:defRPr sz="1600"/>
            </a:pPr>
            <a:r>
              <a:t>     *  Nutrient Medium Concentration</a:t>
            </a:r>
          </a:p>
          <a:p>
            <a:pPr>
              <a:spcBef>
                <a:spcPts val="600"/>
              </a:spcBef>
              <a:defRPr sz="1600"/>
            </a:pPr>
            <a:r>
              <a:t>     *  Bioreactor Temperature</a:t>
            </a:r>
          </a:p>
          <a:p>
            <a:pPr>
              <a:spcBef>
                <a:spcPts val="600"/>
              </a:spcBef>
              <a:defRPr sz="1600"/>
            </a:pPr>
            <a:r>
              <a:t>     *  Oxygen Supply</a:t>
            </a:r>
          </a:p>
          <a:p>
            <a:pPr>
              <a:spcBef>
                <a:spcPts val="600"/>
              </a:spcBef>
              <a:defRPr sz="1600"/>
            </a:pPr>
            <a:r>
              <a:t>     *  Waste Product Accumulation</a:t>
            </a:r>
          </a:p>
          <a:p>
            <a:pPr>
              <a:spcBef>
                <a:spcPts val="600"/>
              </a:spcBef>
              <a:defRPr sz="1600"/>
            </a:pPr>
            <a:r>
              <a:t>     *  Scaffold Structure</a:t>
            </a:r>
          </a:p>
          <a:p>
            <a:pPr>
              <a:spcBef>
                <a:spcPts val="600"/>
              </a:spcBef>
              <a:defRPr sz="1600"/>
            </a:pPr>
            <a:r>
              <a:t>     *  Texture Quality</a:t>
            </a:r>
          </a:p>
          <a:p>
            <a:pPr>
              <a:spcBef>
                <a:spcPts val="600"/>
              </a:spcBef>
              <a:defRPr sz="1600"/>
            </a:pPr>
            <a:r>
              <a:t>     *  Energy Input</a:t>
            </a:r>
          </a:p>
          <a:p>
            <a:pPr>
              <a:spcBef>
                <a:spcPts val="600"/>
              </a:spcBef>
              <a:defRPr sz="1600"/>
            </a:pPr>
            <a:r>
              <a:t>     *  Production Cost</a:t>
            </a:r>
          </a:p>
          <a:p>
            <a:pPr>
              <a:spcBef>
                <a:spcPts val="600"/>
              </a:spcBef>
              <a:defRPr sz="1600"/>
            </a:pPr>
            <a:r>
              <a:t>     *  Scale Factor</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3-L04-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Increasing Nutrient Medium Concentration boosts Cell Growth Rate but drives up Production Cost. Raising Bioreactor Temperature to exactly 37°C optimizes growth but increases Energy Input. Improving Scaffold Structure enhances Texture Quality but adds complexity and cost. And as Scale Factor increases, maintaining uniform Oxygen Supply and Waste Product removal becomes exponentially harder. How do you optimize everything simultaneously when improving one parameter often worsens another?</a:t>
            </a:r>
          </a:p>
        </p:txBody>
      </p:sp>
      <p:pic>
        <p:nvPicPr>
          <p:cNvPr id="8" name="Picture 7" descr="G09L3-L04-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Small-Scale Lab Prototype</a:t>
            </a:r>
          </a:p>
          <a:p>
            <a:pPr>
              <a:defRPr sz="1400"/>
            </a:pPr>
            <a:r>
              <a:t>     Set all parameters to lab-scale conditions — observe baseline Cell Growth Rate, Texture Quality, and Production Cost before scaling up</a:t>
            </a:r>
          </a:p>
          <a:p>
            <a:pPr>
              <a:spcBef>
                <a:spcPts val="1200"/>
              </a:spcBef>
              <a:defRPr sz="1600" b="1"/>
            </a:pPr>
            <a:r>
              <a:t>Maximum Growth Optimization</a:t>
            </a:r>
          </a:p>
          <a:p>
            <a:pPr>
              <a:defRPr sz="1400"/>
            </a:pPr>
            <a:r>
              <a:t>     Maximize Nutrient Medium Concentration, Bioreactor Temperature precision, and Oxygen Supply — observe how fast cells grow but also track Waste Product Accumulation and Production Cost escalation</a:t>
            </a:r>
          </a:p>
          <a:p>
            <a:pPr>
              <a:spcBef>
                <a:spcPts val="1200"/>
              </a:spcBef>
              <a:defRPr sz="1600" b="1"/>
            </a:pPr>
            <a:r>
              <a:t>Commercial Scale-Up</a:t>
            </a:r>
          </a:p>
          <a:p>
            <a:pPr>
              <a:defRPr sz="1400"/>
            </a:pPr>
            <a:r>
              <a:t>     Increase Scale Factor significantly while attempting to maintain growth conditions — observe how Production Cost changes and where Oxygen Supply and Waste Product removal become limiting factors</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The primary cost driver in cultured meat is the nutrient medium — particularly growth factors that currently cost thousands of dollars per gram and must be produced through recombinant protein technology</a:t>
            </a:r>
          </a:p>
          <a:p>
            <a:pPr>
              <a:spcBef>
                <a:spcPts val="1000"/>
              </a:spcBef>
              <a:defRPr sz="1500">
                <a:solidFill>
                  <a:srgbClr val="1A1A2E"/>
                </a:solidFill>
              </a:defRPr>
            </a:pPr>
            <a:r>
              <a:t>  *  Oxygen delivery is the critical scaling bottleneck — cells more than 200 micrometers from an oxygen source become hypoxic, limiting how thick cultured meat tissue can grow without vascularization</a:t>
            </a:r>
          </a:p>
          <a:p>
            <a:pPr>
              <a:spcBef>
                <a:spcPts val="1000"/>
              </a:spcBef>
              <a:defRPr sz="1500">
                <a:solidFill>
                  <a:srgbClr val="1A1A2E"/>
                </a:solidFill>
              </a:defRPr>
            </a:pPr>
            <a:r>
              <a:t>  *  Waste product accumulation creates a negative feedback loop — as cells grow and metabolize, they produce toxins that inhibit further growth, requiring continuous medium perfusion or replacement</a:t>
            </a:r>
          </a:p>
          <a:p>
            <a:pPr>
              <a:spcBef>
                <a:spcPts val="1000"/>
              </a:spcBef>
              <a:defRPr sz="1500">
                <a:solidFill>
                  <a:srgbClr val="1A1A2E"/>
                </a:solidFill>
              </a:defRPr>
            </a:pPr>
            <a:r>
              <a:t>  *  Texture quality requires both scaffold engineering and mechanical stimulation — without aligned fibers and exercised muscle cells, cultured meat lacks the sensory experience consumers expect from conventional meat</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Growing meat without animals is technically possible but commercially challenging. The optimization problem is multidimensional: nutrient medium must be rich enough to support rapid cell growth but affordable enough for commercial viability; oxygen must reach every cell in a three-dimensional tissue but diffusion limits tissue thickness to about 200 micrometers; waste products must be removed continuously as they accumulate; and scaffold structures must guide cells into forming the aligned fibers that give meat its texture. The key insight is that this is fundamentally an engineering optimization problem — every parameter improvement in one dimension creates constraints in others. Computational modeling allows researchers to find the narrow operating window where all parameters are simultaneously viable, dramatically accelerating the path from lab prototype to commercial reality.</a:t>
            </a:r>
          </a:p>
        </p:txBody>
      </p:sp>
      <p:pic>
        <p:nvPicPr>
          <p:cNvPr id="8" name="Picture 7" descr="G09L3-L04-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Commercial-Scale Cultured Meat Bioreactor</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bioreactor system that can produce cultured meat at commercial scale ($15/kg) while maintaining texture quality comparable to conventional beef.</a:t>
            </a:r>
          </a:p>
          <a:p>
            <a:br/>
            <a:pPr>
              <a:spcBef>
                <a:spcPts val="1000"/>
              </a:spcBef>
              <a:defRPr sz="1600" b="1">
                <a:solidFill>
                  <a:srgbClr val="1A4780"/>
                </a:solidFill>
              </a:defRPr>
            </a:pPr>
            <a:r>
              <a:t>The Challenge:</a:t>
            </a:r>
          </a:p>
          <a:p>
            <a:pPr>
              <a:defRPr sz="1400"/>
            </a:pPr>
            <a:r>
              <a:t>A cellular agriculture startup has proven they can grow cultured beef at lab scale — but it costs $400/kg. They need to reduce costs by 96% while maintaining quality. Your engineering team has been hired to design the bioreactor system that bridges the gap between lab and commercial production.</a:t>
            </a:r>
          </a:p>
          <a:p>
            <a:br/>
            <a:pPr>
              <a:spcBef>
                <a:spcPts val="1000"/>
              </a:spcBef>
              <a:defRPr sz="1600" b="1">
                <a:solidFill>
                  <a:srgbClr val="1A4780"/>
                </a:solidFill>
              </a:defRPr>
            </a:pPr>
            <a:r>
              <a:t>Think Like an Engineer:</a:t>
            </a:r>
          </a:p>
          <a:p>
            <a:pPr>
              <a:spcBef>
                <a:spcPts val="400"/>
              </a:spcBef>
              <a:defRPr sz="1300"/>
            </a:pPr>
            <a:r>
              <a:t>     *  What is the single biggest cost driver in your bioreactor system and how would you reduce it?</a:t>
            </a:r>
          </a:p>
          <a:p>
            <a:pPr>
              <a:spcBef>
                <a:spcPts val="400"/>
              </a:spcBef>
              <a:defRPr sz="1300"/>
            </a:pPr>
            <a:r>
              <a:t>     *  How would you solve the oxygen delivery problem as you scale from milliliters to thousands of liters?</a:t>
            </a:r>
          </a:p>
          <a:p>
            <a:pPr>
              <a:spcBef>
                <a:spcPts val="400"/>
              </a:spcBef>
              <a:defRPr sz="1300"/>
            </a:pPr>
            <a:r>
              <a:t>     *  What trade-offs between texture quality and production cost are acceptable for a commercial product?</a:t>
            </a:r>
          </a:p>
        </p:txBody>
      </p:sp>
      <p:pic>
        <p:nvPicPr>
          <p:cNvPr id="7" name="Picture 6" descr="G09L3-L04-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Bioprocess Engineers design and optimize bioreactor systems for cellular agriculture, biopharmaceutical production, and industrial biotechnology. They work for cultured meat companies (Upside Foods, GOOD Meat, Mosa Meat), biotech firms, and food technology startups, earning $80,000–$150,000/year. Tissue Engineers who specialize in edible scaffold design earn $90,000–$170,000/year.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